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</p:sldIdLst>
  <p:sldSz cx="12192000" cy="6858000"/>
  <p:notesSz cx="6858000" cy="12192000"/>
  <p:custDataLst>
    <p:tags r:id="rId36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gs" Target="tags/tag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3" Type="http://schemas.openxmlformats.org/officeDocument/2006/relationships/slide" Target="../slides/slide4.xml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d8cffe80009c0cdf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7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6.xml"/><Relationship Id="rId4" Type="http://schemas.openxmlformats.org/officeDocument/2006/relationships/slide" Target="slide20.xml"/><Relationship Id="rId3" Type="http://schemas.openxmlformats.org/officeDocument/2006/relationships/slide" Target="slide12.xml"/><Relationship Id="rId2" Type="http://schemas.openxmlformats.org/officeDocument/2006/relationships/image" Target="../media/image8.jpeg"/><Relationship Id="rId1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308ffa30?pid=e54f5e033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典例精讲</a:t>
            </a:r>
            <a:endParaRPr lang="en-US" altLang="zh-CN" sz="3200" dirty="0"/>
          </a:p>
        </p:txBody>
      </p:sp>
      <p:pic>
        <p:nvPicPr>
          <p:cNvPr id="3" name="QC_6_BD.20_1#87cc12bb8?htil=1&amp;pid=a308ffa30&amp;color=0,0,0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61705" y="1169024"/>
            <a:ext cx="2122345" cy="118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0_2#87cc12bb8?htil=1&amp;sp=1&amp;pid=a308ffa30&amp;color=0,0,0&amp;vtp=1&amp;bbb=1&amp;hb=1&amp;hs=1"/>
              <p:cNvSpPr/>
              <p:nvPr/>
            </p:nvSpPr>
            <p:spPr>
              <a:xfrm>
                <a:off x="612648" y="1181724"/>
                <a:ext cx="8339328" cy="12013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例1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如图所示是电场中某区域的电场线分布，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电场中的两点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则(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6_BD.20_2#87cc12bb8?htil=1&amp;sp=1&amp;pid=a308ffa30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8339328" cy="1201357"/>
              </a:xfrm>
              <a:prstGeom prst="rect">
                <a:avLst/>
              </a:prstGeom>
              <a:blipFill rotWithShape="1">
                <a:blip r:embed="rId2"/>
                <a:stretch>
                  <a:fillRect l="-6" t="-52" r="5" b="-56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AN.21_1#87cc12bb8.bracket?pid=a308ffa30&amp;color=0,0,0&amp;vpa=12&amp;vtp=1"/>
          <p:cNvSpPr/>
          <p:nvPr/>
        </p:nvSpPr>
        <p:spPr>
          <a:xfrm>
            <a:off x="3823366" y="1816089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BD.22_1#87cc12bb8.choices?pid=a308ffa30&amp;color=0,0,0&amp;vtp=1&amp;bbb=1&amp;hs=1"/>
              <p:cNvSpPr/>
              <p:nvPr/>
            </p:nvSpPr>
            <p:spPr>
              <a:xfrm>
                <a:off x="612648" y="2383081"/>
                <a:ext cx="10963656" cy="24967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点的电场强度较大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同一点电荷放在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点受到的静电力比放在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点时受到的静电力小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负电荷在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点所受静电力向左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点受到的静电力方向必定与该点场强方向一致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6_BD.22_1#87cc12bb8.choices?pid=a308ffa30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383081"/>
                <a:ext cx="10963656" cy="2496757"/>
              </a:xfrm>
              <a:prstGeom prst="rect">
                <a:avLst/>
              </a:prstGeom>
              <a:blipFill rotWithShape="1">
                <a:blip r:embed="rId3"/>
                <a:stretch>
                  <a:fillRect l="-5" t="-22" r="2" b="-27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3_1#87cc12bb8?pid=a308ffa30&amp;color=0,0,0&amp;vtp=1&amp;bt=1&amp;bbb=1&amp;hb=1"/>
              <p:cNvSpPr/>
              <p:nvPr/>
            </p:nvSpPr>
            <p:spPr>
              <a:xfrm>
                <a:off x="612648" y="468000"/>
                <a:ext cx="10963656" cy="31586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点处的电场线比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点处的密，因此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点的电场强度比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点的大，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同一点电荷在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点受到的静电力也大，故A正确，B错误；负电荷在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所受静电力向右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，故C错误；若是负电荷，则在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点所受静电力方向和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电场强度方向相反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，因此电荷在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点受到的静电力方向不一定和电场强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度方向相同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，故D错误。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23_1#87cc12bb8?pid=a308ffa3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158617"/>
              </a:xfrm>
              <a:prstGeom prst="rect">
                <a:avLst/>
              </a:prstGeom>
              <a:blipFill rotWithShape="1">
                <a:blip r:embed="rId1"/>
                <a:stretch>
                  <a:fillRect l="-5" r="-9" b="-212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9f0d407f.fixed?pid=409cdb932&amp;color=0,173,163&amp;vtp=1&amp;bbb=1&amp;hb=1"/>
          <p:cNvSpPr/>
          <p:nvPr/>
        </p:nvSpPr>
        <p:spPr>
          <a:xfrm>
            <a:off x="1417320" y="2225040"/>
            <a:ext cx="9363456" cy="1158240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4600"/>
              </a:lnSpc>
            </a:pPr>
            <a:r>
              <a:rPr lang="en-US" altLang="zh-CN" sz="38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任务学习二</a:t>
            </a:r>
            <a:r>
              <a:rPr lang="en-US" altLang="zh-CN" sz="3800" b="1" i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8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点电荷及两个等量点电荷的电</a:t>
            </a:r>
            <a:endParaRPr lang="en-US" altLang="zh-CN" sz="3800" b="1" i="0">
              <a:solidFill>
                <a:srgbClr val="00ADA3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ctr" latinLnBrk="1">
              <a:lnSpc>
                <a:spcPts val="4600"/>
              </a:lnSpc>
            </a:pPr>
            <a:r>
              <a:rPr lang="en-US" altLang="zh-CN" sz="3800" b="1" i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场线</a:t>
            </a:r>
            <a:endParaRPr lang="en-US" altLang="zh-CN" sz="3800" dirty="0"/>
          </a:p>
        </p:txBody>
      </p:sp>
      <p:sp>
        <p:nvSpPr>
          <p:cNvPr id="3" name="C_4#99f0d407f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3379511c?pid=99f0d407f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6_BD#ab29ab250?sp=1&amp;pid=63379511c&amp;color=0,0,0&amp;vtp=1&amp;bbb=1"/>
          <p:cNvSpPr/>
          <p:nvPr/>
        </p:nvSpPr>
        <p:spPr>
          <a:xfrm>
            <a:off x="612648" y="1189707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1.点电荷的电场线</a:t>
            </a:r>
            <a:endParaRPr lang="en-US" altLang="zh-CN" sz="2800" dirty="0"/>
          </a:p>
        </p:txBody>
      </p:sp>
      <p:pic>
        <p:nvPicPr>
          <p:cNvPr id="4" name="P_6_BD#ab29ab250?iti=1&amp;htil=1&amp;pid=63379511c&amp;color=0,0,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4600" y="1885950"/>
            <a:ext cx="1682496" cy="166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6_BD#ab29ab250?iti=2&amp;htil=1&amp;pid=63379511c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28432" y="1940814"/>
            <a:ext cx="1618488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P_6_BD#ab29ab250?iti=1&amp;htil=1&amp;pid=63379511c&amp;color=0,0,0&amp;vtp=1"/>
          <p:cNvSpPr/>
          <p:nvPr/>
        </p:nvSpPr>
        <p:spPr>
          <a:xfrm>
            <a:off x="3137567" y="3677158"/>
            <a:ext cx="436562" cy="995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甲</a:t>
            </a:r>
            <a:endParaRPr lang="en-US" altLang="zh-CN" sz="2800" dirty="0"/>
          </a:p>
        </p:txBody>
      </p:sp>
      <p:sp>
        <p:nvSpPr>
          <p:cNvPr id="7" name="P_6_BD#ab29ab250?iti=2&amp;htil=1&amp;pid=63379511c&amp;color=0,0,0&amp;vtp=1"/>
          <p:cNvSpPr/>
          <p:nvPr/>
        </p:nvSpPr>
        <p:spPr>
          <a:xfrm>
            <a:off x="8619395" y="3668014"/>
            <a:ext cx="436562" cy="995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乙</a:t>
            </a:r>
            <a:endParaRPr lang="en-US" altLang="zh-CN" sz="2800" dirty="0"/>
          </a:p>
        </p:txBody>
      </p:sp>
      <p:sp>
        <p:nvSpPr>
          <p:cNvPr id="8" name="P_6_BD#ab29ab250?sp=1&amp;pid=63379511c&amp;color=0,0,0&amp;vtp=1&amp;bbb=1&amp;hb=1"/>
          <p:cNvSpPr/>
          <p:nvPr/>
        </p:nvSpPr>
        <p:spPr>
          <a:xfrm>
            <a:off x="612648" y="4328985"/>
            <a:ext cx="10963656" cy="18632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（1）点电荷的电场线呈辐射状，以点电荷为球心的球面上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，电场强度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大小相等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但方向不同。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（2）同一条电场线上，电场强度方向相同，但大小不等。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ab29ab250?sp=1&amp;pid=63379511c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两个等量点电荷的电场特征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P_6_BD#ab29ab250?colgroup=8,11,9&amp;pid=63379511c&amp;color=0,0,0&amp;vtp=1&amp;bbb=1&amp;hb=1"/>
              <p:cNvGraphicFramePr>
                <a:graphicFrameLocks noGrp="1"/>
              </p:cNvGraphicFramePr>
              <p:nvPr/>
            </p:nvGraphicFramePr>
            <p:xfrm>
              <a:off x="612648" y="1165230"/>
              <a:ext cx="10927080" cy="4003295"/>
            </p:xfrm>
            <a:graphic>
              <a:graphicData uri="http://schemas.openxmlformats.org/drawingml/2006/table">
                <a:tbl>
                  <a:tblPr/>
                  <a:tblGrid>
                    <a:gridCol w="3227832"/>
                    <a:gridCol w="4215384"/>
                    <a:gridCol w="3483864"/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比较项目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等量异种点电荷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等量同种点电荷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3129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电场线分布图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6400"/>
                            </a:lnSpc>
                          </a:pPr>
                          <a:r>
                            <a:rPr lang="en-US" altLang="zh-CN" sz="9200" b="0" i="0" kern="0" spc="-9990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______________________________________________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8500"/>
                            </a:lnSpc>
                          </a:pPr>
                          <a:r>
                            <a:rPr lang="en-US" altLang="zh-CN" sz="10300" b="0" i="0" kern="0" spc="-9990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_____________________________________________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26173"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连线上中点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𝑂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处的</a:t>
                          </a:r>
                          <a:endParaRPr lang="en-US" altLang="zh-CN" sz="2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场强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最小但不为零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，指向负电</a:t>
                          </a:r>
                          <a:endParaRPr lang="en-US" altLang="zh-CN" sz="2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荷一侧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为零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P_6_BD#ab29ab250?colgroup=8,11,9&amp;pid=63379511c&amp;color=0,0,0&amp;vtp=1&amp;bbb=1&amp;hb=1"/>
              <p:cNvGraphicFramePr>
                <a:graphicFrameLocks noGrp="1"/>
              </p:cNvGraphicFramePr>
              <p:nvPr/>
            </p:nvGraphicFramePr>
            <p:xfrm>
              <a:off x="612648" y="1165230"/>
              <a:ext cx="10927080" cy="4003295"/>
            </p:xfrm>
            <a:graphic>
              <a:graphicData uri="http://schemas.openxmlformats.org/drawingml/2006/table">
                <a:tbl>
                  <a:tblPr/>
                  <a:tblGrid>
                    <a:gridCol w="3227832"/>
                    <a:gridCol w="4215384"/>
                    <a:gridCol w="3483864"/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比较项目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等量异种点电荷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等量同种点电荷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3129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电场线分布图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6400"/>
                            </a:lnSpc>
                          </a:pPr>
                          <a:r>
                            <a:rPr lang="en-US" altLang="zh-CN" sz="9200" b="0" i="0" kern="0" spc="-9990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______________________________________________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8500"/>
                            </a:lnSpc>
                          </a:pPr>
                          <a:r>
                            <a:rPr lang="en-US" altLang="zh-CN" sz="10300" b="0" i="0" kern="0" spc="-9990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宋体" panose="02010600030101010101" pitchFamily="2" charset="-122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_____________________________________________</a:t>
                          </a:r>
                          <a:endParaRPr lang="en-US" altLang="zh-CN" sz="900" spc="0" dirty="0">
                            <a:latin typeface="宋体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2585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最小但不为零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，指向负电</a:t>
                          </a:r>
                          <a:endParaRPr lang="en-US" altLang="zh-CN" sz="2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荷一侧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为零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4" name="P_6_BD#ab29ab250.table_image?tii=1&amp;pid=63379511c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63440" y="1957774"/>
            <a:ext cx="2569464" cy="185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6_BD#ab29ab250.table_image?tii=2&amp;pid=63379511c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40496" y="1848046"/>
            <a:ext cx="2514600" cy="207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P_6_BD#ab29ab250?colgroup=8,11,9&amp;pid=63379511c&amp;color=0,0,0&amp;mp=1&amp;vtp=1&amp;bt=1&amp;bbb=1&amp;hb=1"/>
              <p:cNvGraphicFramePr>
                <a:graphicFrameLocks noGrp="1"/>
              </p:cNvGraphicFramePr>
              <p:nvPr/>
            </p:nvGraphicFramePr>
            <p:xfrm>
              <a:off x="612648" y="1164590"/>
              <a:ext cx="10927080" cy="2816544"/>
            </p:xfrm>
            <a:graphic>
              <a:graphicData uri="http://schemas.openxmlformats.org/drawingml/2006/table">
                <a:tbl>
                  <a:tblPr/>
                  <a:tblGrid>
                    <a:gridCol w="3227832"/>
                    <a:gridCol w="4215384"/>
                    <a:gridCol w="3483864"/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比较项目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等量异种点电荷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等量同种点电荷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26173"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连线上的场强大小</a:t>
                          </a:r>
                          <a:endParaRPr lang="en-US" altLang="zh-CN" sz="2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（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从左到右）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先变小，再变大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先变小，再变大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26173"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沿中垂线由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𝑂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点向</a:t>
                          </a:r>
                          <a:endParaRPr lang="en-US" altLang="zh-CN" sz="2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外的场强大小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𝑂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点最大，向外逐渐减小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anose="020B0503020204020204" pitchFamily="34" charset="-122"/>
                                  <a:cs typeface="Times New Roman" panose="02020603050405020304" pitchFamily="34" charset="-120"/>
                                </a:rPr>
                                <m:t>𝑂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点最小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，向外先变</a:t>
                          </a:r>
                          <a:endParaRPr lang="en-US" altLang="zh-CN" sz="2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大后变小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P_6_BD#ab29ab250?colgroup=8,11,9&amp;pid=63379511c&amp;color=0,0,0&amp;mp=1&amp;vtp=1&amp;bt=1&amp;bbb=1&amp;hb=1"/>
              <p:cNvGraphicFramePr>
                <a:graphicFrameLocks noGrp="1"/>
              </p:cNvGraphicFramePr>
              <p:nvPr/>
            </p:nvGraphicFramePr>
            <p:xfrm>
              <a:off x="612648" y="1164590"/>
              <a:ext cx="10927080" cy="2816544"/>
            </p:xfrm>
            <a:graphic>
              <a:graphicData uri="http://schemas.openxmlformats.org/drawingml/2006/table">
                <a:tbl>
                  <a:tblPr/>
                  <a:tblGrid>
                    <a:gridCol w="3227832"/>
                    <a:gridCol w="4215384"/>
                    <a:gridCol w="3483864"/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比较项目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等量异种点电荷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等量同种点电荷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26173"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连线上的场强大小</a:t>
                          </a:r>
                          <a:endParaRPr lang="en-US" altLang="zh-CN" sz="2800" b="0" i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endParaRP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（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从左到右）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先变小，再变大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anose="02020603050405020304" pitchFamily="34" charset="0"/>
                              <a:ea typeface="微软雅黑" panose="020B0503020204020204" pitchFamily="34" charset="-122"/>
                              <a:cs typeface="Times New Roman" panose="02020603050405020304" pitchFamily="34" charset="-120"/>
                            </a:rPr>
                            <a:t>先变小，再变大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12649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"/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P_6_BD#ab29ab250?colgroup=8,11,9&amp;pid=63379511c&amp;color=0,0,0&amp;mp=1&amp;vtp=1&amp;bt=1&amp;bbb=1"/>
          <p:cNvSpPr txBox="1"/>
          <p:nvPr/>
        </p:nvSpPr>
        <p:spPr>
          <a:xfrm>
            <a:off x="10821583" y="466344"/>
            <a:ext cx="718145" cy="5838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2800">
                <a:latin typeface="Times New Roman" panose="02020603050405020304" pitchFamily="34" charset="0"/>
              </a:rPr>
              <a:t>续表</a:t>
            </a:r>
            <a:endParaRPr lang="zh-CN" altLang="en-US" sz="2800">
              <a:latin typeface="Times New Roman" panose="02020603050405020304" pitchFamily="34" charset="0"/>
            </a:endParaRPr>
          </a:p>
        </p:txBody>
      </p:sp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74d42a06?pid=99f0d407f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典例精讲</a:t>
            </a:r>
            <a:endParaRPr lang="en-US" altLang="zh-CN" sz="3200" dirty="0"/>
          </a:p>
        </p:txBody>
      </p:sp>
      <p:pic>
        <p:nvPicPr>
          <p:cNvPr id="3" name="QC_6_BD.24_1#af669f340?htil=3&amp;pid=a74d42a06&amp;color=0,0,0&amp;vtp=1&amp;hs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70080" y="1169025"/>
            <a:ext cx="3036364" cy="118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4_2#af669f340?htil=3&amp;sp=1&amp;pid=a74d42a06&amp;color=0,0,0&amp;vtp=1&amp;bbb=1&amp;hb=1&amp;hs=1"/>
              <p:cNvSpPr/>
              <p:nvPr/>
            </p:nvSpPr>
            <p:spPr>
              <a:xfrm>
                <a:off x="612648" y="1181724"/>
                <a:ext cx="7653528" cy="1215835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例2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（2024北京通州高二期末）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如图所示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，在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zh-CN" altLang="en-US" sz="2800" b="0" i="0" kern="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两点分别放置两个电荷量相等的正点电荷，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6_BD.24_2#af669f340?htil=3&amp;sp=1&amp;pid=a74d42a0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7653528" cy="1215835"/>
              </a:xfrm>
              <a:prstGeom prst="rect">
                <a:avLst/>
              </a:prstGeom>
              <a:blipFill rotWithShape="1">
                <a:blip r:embed="rId2"/>
                <a:stretch>
                  <a:fillRect l="-7" t="-51" r="5" b="-54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AN.25_1#af669f340.bracket?pid=a74d42a06&amp;color=0,0,0&amp;vpa=13&amp;vtp=1"/>
          <p:cNvSpPr/>
          <p:nvPr/>
        </p:nvSpPr>
        <p:spPr>
          <a:xfrm>
            <a:off x="2045367" y="3675814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BD.26_1#af669f340.choices?htil=3&amp;pid=a74d42a06&amp;color=0,0,0&amp;vtp=1&amp;bbb=1&amp;hs=1"/>
              <p:cNvSpPr/>
              <p:nvPr/>
            </p:nvSpPr>
            <p:spPr>
              <a:xfrm>
                <a:off x="612648" y="4313227"/>
                <a:ext cx="10963656" cy="5552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000"/>
                  </a:lnSpc>
                  <a:tabLst>
                    <a:tab pos="2797810" algn="l"/>
                    <a:tab pos="5595620" algn="l"/>
                    <a:tab pos="8330565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𝑁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𝑂</m:t>
                        </m:r>
                      </m:sub>
                    </m:sSub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𝑀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𝑂</m:t>
                        </m:r>
                      </m:sub>
                    </m:sSub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𝑂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𝑀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6_BD.26_1#af669f340.choices?htil=3&amp;pid=a74d42a06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313227"/>
                <a:ext cx="10963656" cy="555244"/>
              </a:xfrm>
              <a:prstGeom prst="rect">
                <a:avLst/>
              </a:prstGeom>
              <a:blipFill rotWithShape="1">
                <a:blip r:embed="rId3"/>
                <a:stretch>
                  <a:fillRect l="-5" t="-55" r="2" b="-143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6_BD.24_2#af669f340?htil=3&amp;sp=1&amp;pid=a74d42a06&amp;color=0,0,0&amp;vtp=1&amp;bbb=1&amp;hb=1&amp;hs=1"/>
              <p:cNvSpPr/>
              <p:nvPr/>
            </p:nvSpPr>
            <p:spPr>
              <a:xfrm>
                <a:off x="612648" y="2393749"/>
                <a:ext cx="10968012" cy="18490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𝑁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点位于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连线的延长线上，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连线的中点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点位于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连线的中垂线上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。关于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zh-CN" altLang="en-US" sz="2800" b="0" i="0" kern="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𝑁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四点电场强度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的判断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，正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7" name="QC_6_BD.24_2#af669f340?htil=3&amp;sp=1&amp;pid=a74d42a06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393749"/>
                <a:ext cx="10968012" cy="1849057"/>
              </a:xfrm>
              <a:prstGeom prst="rect">
                <a:avLst/>
              </a:prstGeom>
              <a:blipFill rotWithShape="1">
                <a:blip r:embed="rId4"/>
                <a:stretch>
                  <a:fillRect l="-5" t="-23" r="2" b="-36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7_1#af669f340?pid=a74d42a06&amp;color=0,0,0&amp;vtp=1&amp;bt=1&amp;bbb=1&amp;hb=1"/>
              <p:cNvSpPr/>
              <p:nvPr/>
            </p:nvSpPr>
            <p:spPr>
              <a:xfrm>
                <a:off x="612648" y="468000"/>
                <a:ext cx="10963656" cy="18632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等量同种点电荷连线中点的电场强度为0，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𝑁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三点的电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场强度大于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点的电场强度，故A、B错误，C正确；两电荷在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𝑀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点的场强方向均向左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𝑀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，故D错误。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27_1#af669f340?pid=a74d42a0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863217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36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d65390e83?sp=1&amp;pid=a74d42a06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迁移应用</a:t>
            </a:r>
            <a:endParaRPr lang="en-US" altLang="zh-CN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7_BD.28_1#43ccb2215?sp=1&amp;pid=d65390e83&amp;color=0,0,0&amp;vtp=1&amp;bbb=1&amp;hb=1"/>
              <p:cNvSpPr/>
              <p:nvPr/>
            </p:nvSpPr>
            <p:spPr>
              <a:xfrm>
                <a:off x="612648" y="1135253"/>
                <a:ext cx="10963656" cy="24967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1.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多选题用电场线能很直观、很方便地比较电场中各点场强的强弱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，图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甲是等量异种点电荷形成电场的电场线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，图乙是场中的一些点：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是电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荷连线的中点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是连线中垂线上关于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点对称的两点，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𝐷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也关于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点对称，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则(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7_BD.28_1#43ccb2215?sp=1&amp;pid=d65390e8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10963656" cy="2496757"/>
              </a:xfrm>
              <a:prstGeom prst="rect">
                <a:avLst/>
              </a:prstGeom>
              <a:blipFill rotWithShape="1">
                <a:blip r:embed="rId1"/>
                <a:stretch>
                  <a:fillRect l="-5" t="-20" r="-635" b="-27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C_7_BD.30_2#43ccb2215?iti=3&amp;htil=1&amp;pid=d65390e83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7794" y="3876675"/>
            <a:ext cx="3026664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7_BD.30_3#43ccb2215?iti=4&amp;htil=1&amp;pid=d65390e83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60920" y="3786251"/>
            <a:ext cx="295351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7_BD.30_4#43ccb2215?iti=3&amp;htil=1&amp;pid=d65390e83&amp;color=0,0,0&amp;vtp=1"/>
          <p:cNvSpPr/>
          <p:nvPr/>
        </p:nvSpPr>
        <p:spPr>
          <a:xfrm>
            <a:off x="3132995" y="5751195"/>
            <a:ext cx="436562" cy="995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甲</a:t>
            </a:r>
            <a:endParaRPr lang="en-US" altLang="zh-CN" sz="2800" dirty="0"/>
          </a:p>
        </p:txBody>
      </p:sp>
      <p:sp>
        <p:nvSpPr>
          <p:cNvPr id="8" name="QC_7_BD.30_5#43ccb2215?iti=4&amp;htil=1&amp;pid=d65390e83&amp;color=0,0,0&amp;vtp=1"/>
          <p:cNvSpPr/>
          <p:nvPr/>
        </p:nvSpPr>
        <p:spPr>
          <a:xfrm>
            <a:off x="8619395" y="5742051"/>
            <a:ext cx="436562" cy="99568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乙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BD.30_6#43ccb2215.choices?pid=d65390e83&amp;color=0,0,0&amp;vtp=1&amp;bt=1&amp;bbb=1"/>
              <p:cNvSpPr/>
              <p:nvPr/>
            </p:nvSpPr>
            <p:spPr>
              <a:xfrm>
                <a:off x="612648" y="468000"/>
                <a:ext cx="10963656" cy="24967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两点场强大小相等，方向相同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𝐴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两点场强大小相等，方向相反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三点比较，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点场强最大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𝐵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𝐶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三点比较，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点场强最大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7_BD.30_6#43ccb2215.choices?pid=d65390e8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496757"/>
              </a:xfrm>
              <a:prstGeom prst="rect">
                <a:avLst/>
              </a:prstGeom>
              <a:blipFill rotWithShape="1">
                <a:blip r:embed="rId1"/>
                <a:stretch>
                  <a:fillRect l="-5" r="2" b="-27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7_AS.31_1#43ccb2215?pid=d65390e83&amp;color=0,0,0&amp;vtp=1&amp;bbb=1&amp;hb=1"/>
              <p:cNvSpPr/>
              <p:nvPr/>
            </p:nvSpPr>
            <p:spPr>
              <a:xfrm>
                <a:off x="612648" y="2956184"/>
                <a:ext cx="10963656" cy="25109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根据等量异种点电荷电场的分布情况可知，B、C两点对称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，场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强大小相等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，方向相同，选项A正确；根据对称性可知，A、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D两点场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强大小相同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，方向相同，选项B错误；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𝐹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三点中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点场强最大，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选项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C正确；B、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、C三点比较，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点场强最小，选项D错误。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7_AS.31_1#43ccb2215?pid=d65390e8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56184"/>
                <a:ext cx="10963656" cy="2510917"/>
              </a:xfrm>
              <a:prstGeom prst="rect">
                <a:avLst/>
              </a:prstGeom>
              <a:blipFill rotWithShape="1">
                <a:blip r:embed="rId2"/>
                <a:stretch>
                  <a:fillRect l="-5" t="-10" r="2" b="-26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7_AN.29_1#43ccb2215.bracket?pid=d65390e83&amp;color=0,0,0&amp;vpa=14&amp;vtp=1&amp;bbb=1&amp;answeroption=AC"/>
          <p:cNvSpPr txBox="1"/>
          <p:nvPr/>
        </p:nvSpPr>
        <p:spPr>
          <a:xfrm>
            <a:off x="485648" y="508640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  <a:endParaRPr lang="zh-CN" altLang="en-US" sz="4400" b="1">
              <a:solidFill>
                <a:srgbClr val="FF0000"/>
              </a:solidFill>
              <a:latin typeface="华文细黑" panose="02010600040101010101" pitchFamily="2" charset="-122"/>
            </a:endParaRPr>
          </a:p>
        </p:txBody>
      </p:sp>
      <p:sp>
        <p:nvSpPr>
          <p:cNvPr id="5" name="QC_7_AN.29_2#43ccb2215.bracket?pid=d65390e83&amp;color=0,0,0&amp;vpa=14&amp;vtp=1&amp;bbb=1&amp;answeroption=AC"/>
          <p:cNvSpPr txBox="1"/>
          <p:nvPr/>
        </p:nvSpPr>
        <p:spPr>
          <a:xfrm>
            <a:off x="485648" y="1829440"/>
            <a:ext cx="977900" cy="67056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  <a:endParaRPr lang="zh-CN" altLang="en-US" sz="4400" b="1">
              <a:solidFill>
                <a:srgbClr val="FF0000"/>
              </a:solidFill>
              <a:latin typeface="华文细黑" panose="02010600040101010101" pitchFamily="2" charset="-122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build="p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09cdb932.fixed?pid=8d99cc720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第九章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静电场及其应用</a:t>
            </a:r>
            <a:endParaRPr lang="en-US" altLang="zh-CN" sz="4000" dirty="0"/>
          </a:p>
        </p:txBody>
      </p:sp>
      <p:sp>
        <p:nvSpPr>
          <p:cNvPr id="3" name="C_3#409cdb932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3#409cdb932.fixed?pid=8d99cc720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第3节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电场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电场强度</a:t>
            </a:r>
            <a:endParaRPr lang="en-US" altLang="zh-CN" sz="3380" dirty="0"/>
          </a:p>
        </p:txBody>
      </p:sp>
      <p:sp>
        <p:nvSpPr>
          <p:cNvPr id="5" name="C_3_BD#409cdb932.fixed?pid=8d99cc720&amp;color=0,173,163&amp;vtp=1&amp;bbb=1"/>
          <p:cNvSpPr/>
          <p:nvPr/>
        </p:nvSpPr>
        <p:spPr>
          <a:xfrm>
            <a:off x="877824" y="4142232"/>
            <a:ext cx="10552176" cy="61264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第2课时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电场线</a:t>
            </a:r>
            <a:r>
              <a:rPr lang="en-US" altLang="zh-CN" sz="34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匀强电场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98235da1.fixed?pid=409cdb932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任务学习三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匀强电场</a:t>
            </a:r>
            <a:endParaRPr lang="en-US" altLang="zh-CN" sz="4000" dirty="0"/>
          </a:p>
        </p:txBody>
      </p:sp>
      <p:sp>
        <p:nvSpPr>
          <p:cNvPr id="3" name="C_4#a98235da1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47bb4005?pid=a98235da1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6_BD#fe890c49b?sp=1&amp;pid=f47bb4005&amp;color=0,0,0&amp;vtp=1&amp;bbb=1&amp;hb=1"/>
          <p:cNvSpPr/>
          <p:nvPr/>
        </p:nvSpPr>
        <p:spPr>
          <a:xfrm>
            <a:off x="612648" y="1181724"/>
            <a:ext cx="10963656" cy="31444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1.概念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如果电场中各点的电场强度的大小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、方向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，这个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电场就叫作匀强电场。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2.特点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（1）电场方向处处相同，电场线是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。（2）场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强大小处处相等，电场线的疏密程度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P_6_AN.32_1#fe890c49b.blank?pid=f47bb4005&amp;color=0,0,0&amp;vpa=15&amp;vtp=1&amp;bbb=1"/>
          <p:cNvSpPr/>
          <p:nvPr/>
        </p:nvSpPr>
        <p:spPr>
          <a:xfrm>
            <a:off x="7290467" y="1151244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相等</a:t>
            </a:r>
            <a:endParaRPr lang="en-US" altLang="zh-CN" sz="2800" dirty="0"/>
          </a:p>
        </p:txBody>
      </p:sp>
      <p:sp>
        <p:nvSpPr>
          <p:cNvPr id="7" name="P_6_AN.33_1#fe890c49b.blank?pid=f47bb4005&amp;color=0,0,0&amp;vpa=16&amp;vtp=1&amp;bbb=1"/>
          <p:cNvSpPr/>
          <p:nvPr/>
        </p:nvSpPr>
        <p:spPr>
          <a:xfrm>
            <a:off x="9424067" y="1151244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相同</a:t>
            </a:r>
            <a:endParaRPr lang="en-US" altLang="zh-CN" sz="2800" dirty="0"/>
          </a:p>
        </p:txBody>
      </p:sp>
      <p:sp>
        <p:nvSpPr>
          <p:cNvPr id="8" name="P_6_AN.34_1#fe890c49b.blank?pid=f47bb4005&amp;color=0,0,0&amp;vpa=17&amp;vtp=1&amp;bbb=1"/>
          <p:cNvSpPr/>
          <p:nvPr/>
        </p:nvSpPr>
        <p:spPr>
          <a:xfrm>
            <a:off x="6134766" y="3094344"/>
            <a:ext cx="34734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间隔相等的平行直线</a:t>
            </a:r>
            <a:endParaRPr lang="en-US" altLang="zh-CN" sz="2800" dirty="0"/>
          </a:p>
        </p:txBody>
      </p:sp>
      <p:sp>
        <p:nvSpPr>
          <p:cNvPr id="9" name="P_6_AN.35_1#fe890c49b.blank?pid=f47bb4005&amp;color=0,0,0&amp;vpa=18&amp;vtp=1&amp;bbb=1"/>
          <p:cNvSpPr/>
          <p:nvPr/>
        </p:nvSpPr>
        <p:spPr>
          <a:xfrm>
            <a:off x="6312566" y="3721089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相同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fe890c49b?sp=1&amp;pid=f47bb4005&amp;color=0,0,0&amp;vtp=1&amp;bt=1&amp;bbb=1&amp;h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3.实例：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相距很近的一对带等量异种电荷的平行金属板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，它们之间的电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场除边缘外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，可以看作匀强电场。</a:t>
            </a:r>
            <a:endParaRPr lang="en-US" altLang="zh-CN" sz="2800" dirty="0"/>
          </a:p>
        </p:txBody>
      </p:sp>
      <p:pic>
        <p:nvPicPr>
          <p:cNvPr id="3" name="P_6_BD#fe890c49b?pid=f47bb4005&amp;color=0,0,0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44568" y="1816740"/>
            <a:ext cx="310896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4d104d325?pid=f47bb4005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7_BD.36_1#02b9562fa?pid=4d104d325&amp;color=0,0,0&amp;vtp=1&amp;bbb=1"/>
          <p:cNvSpPr/>
          <p:nvPr/>
        </p:nvSpPr>
        <p:spPr>
          <a:xfrm>
            <a:off x="612648" y="1139913"/>
            <a:ext cx="10963656" cy="5681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8_BD.37_1#6a3b57d02?pid=02b9562fa&amp;color=0,0,0&amp;vtp=1&amp;bbb=1"/>
          <p:cNvSpPr/>
          <p:nvPr/>
        </p:nvSpPr>
        <p:spPr>
          <a:xfrm>
            <a:off x="612648" y="1779143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匀强电场的电场线可以是间距相等的曲线。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8_AN.38_1#6a3b57d02.bracket?pid=02b9562fa&amp;color=0,0,0&amp;vpa=19&amp;vtp=1"/>
          <p:cNvSpPr/>
          <p:nvPr/>
        </p:nvSpPr>
        <p:spPr>
          <a:xfrm>
            <a:off x="8979567" y="1765808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6" name="QT_8_AS.39_1#6a3b57d02?pid=02b9562fa&amp;color=0,0,0&amp;vtp=1&amp;bbb=1&amp;hb=1"/>
          <p:cNvSpPr/>
          <p:nvPr/>
        </p:nvSpPr>
        <p:spPr>
          <a:xfrm>
            <a:off x="612648" y="2408618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匀强电场中各点的场强不仅仅大小相等，而且方向相同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，不是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曲线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7" name="QT_8_BD.40_1#dde5b08c3?pid=02b9562fa&amp;color=0,0,0&amp;vtp=1&amp;bbb=1"/>
          <p:cNvSpPr/>
          <p:nvPr/>
        </p:nvSpPr>
        <p:spPr>
          <a:xfrm>
            <a:off x="612648" y="3696208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同一个电荷在匀强电场中的不同位置受力不同。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8" name="QT_8_AN.41_1#dde5b08c3.bracket?pid=02b9562fa&amp;color=0,0,0&amp;vpa=20&amp;vtp=1"/>
          <p:cNvSpPr/>
          <p:nvPr/>
        </p:nvSpPr>
        <p:spPr>
          <a:xfrm>
            <a:off x="9893967" y="3682873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9" name="QT_8_AS.42_1#dde5b08c3?pid=02b9562fa&amp;color=0,0,0&amp;vtp=1&amp;bbb=1&amp;hb=1"/>
          <p:cNvSpPr/>
          <p:nvPr/>
        </p:nvSpPr>
        <p:spPr>
          <a:xfrm>
            <a:off x="612648" y="4325683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匀强电场中各点的电场强度大小相等、方向相同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，同一个电荷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在匀强电场中的不同位置受力相同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  <p:bldP spid="9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8deec591?pid=a98235da1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典例精讲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43_1#15dedca13?sp=1&amp;pid=28deec591&amp;color=0,0,0&amp;vtp=1&amp;bbb=1&amp;hb=1"/>
              <p:cNvSpPr/>
              <p:nvPr/>
            </p:nvSpPr>
            <p:spPr>
              <a:xfrm>
                <a:off x="612648" y="1181724"/>
                <a:ext cx="10963656" cy="24967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例3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如图所示，内壁光滑绝缘的半球形容器固定在水平面上，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为球心，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一质量为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𝑚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、带电荷量为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的小滑块，静止于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点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，整个装置处于水平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向右的匀强电场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中。设滑块所受支持力为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N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𝑂𝑃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与水平方向的夹角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𝜃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，重力加速度为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下列关系正确的是(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6_BD.43_1#15dedca13?sp=1&amp;pid=28deec59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2496757"/>
              </a:xfrm>
              <a:prstGeom prst="rect">
                <a:avLst/>
              </a:prstGeom>
              <a:blipFill rotWithShape="1">
                <a:blip r:embed="rId1"/>
                <a:stretch>
                  <a:fillRect l="-5" t="-25" r="-3658" b="-27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44_1#15dedca13.bracket?pid=28deec591&amp;color=0,0,0&amp;vpa=21&amp;vtp=1"/>
          <p:cNvSpPr/>
          <p:nvPr/>
        </p:nvSpPr>
        <p:spPr>
          <a:xfrm>
            <a:off x="7635590" y="3111489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pic>
        <p:nvPicPr>
          <p:cNvPr id="5" name="QC_6_BD.45_1#15dedca13?htil=5&amp;pid=28deec591&amp;color=0,0,0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52883" y="3807460"/>
            <a:ext cx="3337560" cy="1728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BD.45_2#15dedca13.choices?htil=5&amp;pid=28deec591&amp;color=0,0,0&amp;vtp=1&amp;bbb=1"/>
              <p:cNvSpPr/>
              <p:nvPr/>
            </p:nvSpPr>
            <p:spPr>
              <a:xfrm>
                <a:off x="612648" y="3680460"/>
                <a:ext cx="7498080" cy="163499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6800"/>
                  </a:lnSpc>
                  <a:tabLst>
                    <a:tab pos="3856990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𝑚𝑔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𝜃</m:t>
                        </m:r>
                      </m:den>
                    </m:f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𝑚𝑔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6600"/>
                  </a:lnSpc>
                  <a:tabLst>
                    <a:tab pos="3856990" algn="l"/>
                  </a:tabLst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𝑚𝑔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𝜃</m:t>
                        </m:r>
                      </m:den>
                    </m:f>
                  </m:oMath>
                </a14:m>
                <a:r>
                  <a:rPr lang="en-US" altLang="zh-CN" sz="2800" b="0" i="0" spc="-103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𝑚𝑔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6" name="QC_6_BD.45_2#15dedca13.choices?htil=5&amp;pid=28deec59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80460"/>
                <a:ext cx="7498080" cy="1634998"/>
              </a:xfrm>
              <a:prstGeom prst="rect">
                <a:avLst/>
              </a:prstGeom>
              <a:blipFill rotWithShape="1">
                <a:blip r:embed="rId3"/>
                <a:stretch>
                  <a:fillRect l="-7" r="7" b="-40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6_1#15dedca13?pid=28deec591&amp;color=0,0,0&amp;vtp=1&amp;bt=1&amp;bbb=1&amp;hb=1"/>
              <p:cNvSpPr/>
              <p:nvPr/>
            </p:nvSpPr>
            <p:spPr>
              <a:xfrm>
                <a:off x="612648" y="468000"/>
                <a:ext cx="10963656" cy="129540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小滑块受重力、静电力和支持力作用，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小滑块处于平衡状态，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根据力的合成与分解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𝑚𝑔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tan</m:t>
                        </m:r>
                        <m:r>
                          <m:rPr>
                            <m:nor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𝜃</m:t>
                        </m:r>
                      </m:den>
                    </m:f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𝐹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N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𝑚𝑔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Times New Roman" panose="02020603050405020304" pitchFamily="34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 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Times New Roman" panose="02020603050405020304" pitchFamily="34" charset="-120"/>
                          </a:rPr>
                          <m:t>𝜃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，故选A。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6_AS.46_1#15dedca13?pid=28deec59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1295400"/>
              </a:xfrm>
              <a:prstGeom prst="rect">
                <a:avLst/>
              </a:prstGeom>
              <a:blipFill rotWithShape="1">
                <a:blip r:embed="rId1"/>
                <a:stretch>
                  <a:fillRect l="-5" r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84551903?pid=28deec591&amp;color=0,0,0&amp;vtp=1&amp;bt=1&amp;bbb=1&amp;hb=1"/>
          <p:cNvSpPr/>
          <p:nvPr/>
        </p:nvSpPr>
        <p:spPr>
          <a:xfrm>
            <a:off x="612648" y="468000"/>
            <a:ext cx="10963656" cy="31589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总结归纳</a:t>
            </a:r>
            <a:endParaRPr lang="en-US" altLang="zh-CN" sz="2800" dirty="0"/>
          </a:p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电场中的平衡问题的处理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带电体在多个力作用下处于平衡状态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，物体所受合外力为零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此可用共点力平衡的知识分析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，常用的方法有正交分解法、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合成法、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整体法与隔离法等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452971eda?sp=1&amp;pid=28deec591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迁移应用</a:t>
            </a:r>
            <a:endParaRPr lang="en-US" altLang="zh-CN" sz="3000" dirty="0"/>
          </a:p>
        </p:txBody>
      </p:sp>
      <p:pic>
        <p:nvPicPr>
          <p:cNvPr id="3" name="QC_7_BD.47_1#7f1a3ab58?htil=6&amp;pid=452971eda&amp;color=0,0,0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44959" y="1153541"/>
            <a:ext cx="859536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7_BD.47_2#7f1a3ab58?htil=6&amp;sp=1&amp;pid=452971eda&amp;color=0,0,0&amp;vtp=1&amp;bbb=1&amp;hb=1&amp;hs=1"/>
              <p:cNvSpPr/>
              <p:nvPr/>
            </p:nvSpPr>
            <p:spPr>
              <a:xfrm>
                <a:off x="612648" y="1135253"/>
                <a:ext cx="9976104" cy="249675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（2024广东江门一中高二月考）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如图所示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，有两个电荷量分别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𝑞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、质量均为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𝑚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的带电小球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，用两根绝缘细线悬挂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起来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，现加一个水平向左的匀强电场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，当小球处于平衡状态时</a:t>
                </a:r>
                <a:endParaRPr lang="en-US" altLang="zh-CN" sz="2800" b="0" i="0">
                  <a:solidFill>
                    <a:srgbClr val="00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的大致位置是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C_7_BD.47_2#7f1a3ab58?htil=6&amp;sp=1&amp;pid=452971eda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35253"/>
                <a:ext cx="9976104" cy="2496757"/>
              </a:xfrm>
              <a:prstGeom prst="rect">
                <a:avLst/>
              </a:prstGeom>
              <a:blipFill rotWithShape="1">
                <a:blip r:embed="rId2"/>
                <a:stretch>
                  <a:fillRect l="-5" t="-20" r="1" b="-27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7_AN.48_1#7f1a3ab58.bracket?pid=452971eda&amp;color=0,0,0&amp;vpa=22&amp;vtp=1"/>
          <p:cNvSpPr/>
          <p:nvPr/>
        </p:nvSpPr>
        <p:spPr>
          <a:xfrm>
            <a:off x="3289966" y="3065018"/>
            <a:ext cx="515938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sz="2800" dirty="0"/>
          </a:p>
        </p:txBody>
      </p:sp>
      <p:sp>
        <p:nvSpPr>
          <p:cNvPr id="6" name="QC_7_BD.49_1#7f1a3ab58.choices?pid=452971eda&amp;color=0,0,0&amp;vtp=1&amp;bbb=1&amp;hs=1"/>
          <p:cNvSpPr/>
          <p:nvPr/>
        </p:nvSpPr>
        <p:spPr>
          <a:xfrm>
            <a:off x="612648" y="3696271"/>
            <a:ext cx="10963656" cy="157962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14100"/>
              </a:lnSpc>
              <a:tabLst>
                <a:tab pos="2813685" algn="l"/>
                <a:tab pos="5589270" algn="l"/>
                <a:tab pos="8365490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795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</a:t>
            </a:r>
            <a:r>
              <a:rPr lang="en-US" altLang="zh-CN" sz="28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D.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kern="0" spc="-999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7" name="QC_7_BD.49_1#7f1a3ab58.choice_image?pid=452971eda&amp;color=0,0,0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5699" y="3909060"/>
            <a:ext cx="1353312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7_BD.49_1#7f1a3ab58.choice_image?pid=452971eda&amp;color=0,0,0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4429" y="3909060"/>
            <a:ext cx="1344168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7_BD.49_1#7f1a3ab58.choice_image?pid=452971eda&amp;color=0,0,0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4331" y="3909060"/>
            <a:ext cx="1353312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C_7_BD.49_1#7f1a3ab58.choice_image?pid=452971eda&amp;color=0,0,0&amp;iip=4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03569" y="3802380"/>
            <a:ext cx="1353312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50_1#7f1a3ab58?pid=452971eda&amp;color=0,0,0&amp;vtp=1&amp;bt=1&amp;bbb=1&amp;hb=1"/>
              <p:cNvSpPr/>
              <p:nvPr/>
            </p:nvSpPr>
            <p:spPr>
              <a:xfrm>
                <a:off x="612648" y="468000"/>
                <a:ext cx="10963656" cy="251091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整体为研究对象，整体电荷量相当于0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，水平方向不受静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电力作用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，根据平衡条件可得上面的细线竖直。以小球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为研究对象，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Times New Roman" panose="02020603050405020304" pitchFamily="34" charset="-120"/>
                      </a:rPr>
                      <m:t>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带负电，受水平向右的静电力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，根据平衡条件可知下面的细线向右倾</a:t>
                </a:r>
                <a:endParaRPr lang="en-US" altLang="zh-CN" sz="2800" b="0" i="0">
                  <a:solidFill>
                    <a:srgbClr val="FF0000"/>
                  </a:solidFill>
                  <a:latin typeface="Times New Roman" panose="02020603050405020304" pitchFamily="34" charset="0"/>
                  <a:ea typeface="微软雅黑" panose="020B0503020204020204" pitchFamily="34" charset="-122"/>
                  <a:cs typeface="Times New Roman" panose="02020603050405020304" pitchFamily="34" charset="-120"/>
                </a:endParaRP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斜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anose="02020603050405020304" pitchFamily="34" charset="0"/>
                    <a:ea typeface="微软雅黑" panose="020B0503020204020204" pitchFamily="34" charset="-122"/>
                    <a:cs typeface="Times New Roman" panose="02020603050405020304" pitchFamily="34" charset="-120"/>
                  </a:rPr>
                  <a:t>，故选A。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7_AS.50_1#7f1a3ab58?pid=452971ed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510917"/>
              </a:xfrm>
              <a:prstGeom prst="rect">
                <a:avLst/>
              </a:prstGeom>
              <a:blipFill rotWithShape="1">
                <a:blip r:embed="rId1"/>
                <a:stretch>
                  <a:fillRect l="-5" r="-490" b="-26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71cb05802?pid=409cdb932&amp;color=0,0,0&amp;vtp=1&amp;bt=1&amp;bbb=1&amp;hb=1"/>
          <p:cNvSpPr/>
          <p:nvPr/>
        </p:nvSpPr>
        <p:spPr>
          <a:xfrm>
            <a:off x="612648" y="468000"/>
            <a:ext cx="10963656" cy="44540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课时学习素养目标：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知道什么是电场线并掌握电场线的特点。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物理观念）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.知道孤立点电荷、等量同种（异种）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点电荷电场线的分布特点。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物理观念）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.掌握两个等量同种（异种）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点电荷连线及中垂线上的电场变化规律。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科学思维）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.知道什么是匀强电场及匀强电场的特点。（物理观念）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e54f5e033?lid=e54f5e033&amp;cid=e54f5e033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824" y="2002536"/>
            <a:ext cx="429768" cy="429768"/>
          </a:xfrm>
          <a:prstGeom prst="rect">
            <a:avLst/>
          </a:prstGeom>
        </p:spPr>
      </p:pic>
      <p:sp>
        <p:nvSpPr>
          <p:cNvPr id="3" name="C_1#目录1:e54f5e033?lid=e54f5e033&amp;cid=e54f5e033&amp;vtp=1&amp;bt=1&amp;bbb=1">
            <a:hlinkClick r:id="rId1" action="ppaction://hlinksldjump"/>
          </p:cNvPr>
          <p:cNvSpPr/>
          <p:nvPr/>
        </p:nvSpPr>
        <p:spPr>
          <a:xfrm>
            <a:off x="3675888" y="1965960"/>
            <a:ext cx="8101584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71755" algn="l" latinLnBrk="1">
              <a:lnSpc>
                <a:spcPts val="3800"/>
              </a:lnSpc>
            </a:pPr>
            <a:r>
              <a:rPr lang="en-US" altLang="zh-CN" sz="3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任务学习一</a:t>
            </a:r>
            <a:r>
              <a:rPr lang="en-US" altLang="zh-CN" sz="30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电场线</a:t>
            </a:r>
            <a:endParaRPr lang="en-US" altLang="zh-CN" sz="3000" dirty="0"/>
          </a:p>
        </p:txBody>
      </p:sp>
      <p:pic>
        <p:nvPicPr>
          <p:cNvPr id="4" name="C_1#目录1:e54f5e033?lid=99f0d407f&amp;cid=99f0d407f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824" y="2935224"/>
            <a:ext cx="429768" cy="429768"/>
          </a:xfrm>
          <a:prstGeom prst="rect">
            <a:avLst/>
          </a:prstGeom>
        </p:spPr>
      </p:pic>
      <p:sp>
        <p:nvSpPr>
          <p:cNvPr id="5" name="C_1#目录1:e54f5e033?lid=99f0d407f&amp;cid=99f0d407f&amp;vtp=1&amp;bbb=1">
            <a:hlinkClick r:id="rId3" action="ppaction://hlinksldjump"/>
          </p:cNvPr>
          <p:cNvSpPr/>
          <p:nvPr/>
        </p:nvSpPr>
        <p:spPr>
          <a:xfrm>
            <a:off x="3675888" y="2898648"/>
            <a:ext cx="8101584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71755" algn="l" latinLnBrk="1">
              <a:lnSpc>
                <a:spcPts val="3800"/>
              </a:lnSpc>
            </a:pPr>
            <a:r>
              <a:rPr lang="en-US" altLang="zh-CN" sz="3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任务学习二</a:t>
            </a:r>
            <a:r>
              <a:rPr lang="en-US" altLang="zh-CN" sz="30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点电荷及两个等量点电荷的电场线</a:t>
            </a:r>
            <a:endParaRPr lang="en-US" altLang="zh-CN" sz="3000" dirty="0"/>
          </a:p>
        </p:txBody>
      </p:sp>
      <p:pic>
        <p:nvPicPr>
          <p:cNvPr id="6" name="C_1#目录1:e54f5e033?lid=a98235da1&amp;cid=a98235da1&amp;vtp=1" descr="preencoded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824" y="3867912"/>
            <a:ext cx="429768" cy="429768"/>
          </a:xfrm>
          <a:prstGeom prst="rect">
            <a:avLst/>
          </a:prstGeom>
        </p:spPr>
      </p:pic>
      <p:sp>
        <p:nvSpPr>
          <p:cNvPr id="7" name="C_1#目录1:e54f5e033?lid=a98235da1&amp;cid=a98235da1&amp;vtp=1&amp;bbb=1">
            <a:hlinkClick r:id="rId4" action="ppaction://hlinksldjump"/>
          </p:cNvPr>
          <p:cNvSpPr/>
          <p:nvPr/>
        </p:nvSpPr>
        <p:spPr>
          <a:xfrm>
            <a:off x="3675888" y="3831336"/>
            <a:ext cx="8101584" cy="50292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71755" algn="l" latinLnBrk="1">
              <a:lnSpc>
                <a:spcPts val="3800"/>
              </a:lnSpc>
            </a:pPr>
            <a:r>
              <a:rPr lang="en-US" altLang="zh-CN" sz="3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任务学习三</a:t>
            </a:r>
            <a:r>
              <a:rPr lang="en-US" altLang="zh-CN" sz="3000" b="0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30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匀强电场</a:t>
            </a:r>
            <a:endParaRPr lang="en-US" altLang="zh-CN" sz="30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54f5e033.fixed?sp=1&amp;pid=409cdb932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任务学习一</a:t>
            </a:r>
            <a:r>
              <a:rPr lang="en-US" altLang="zh-CN" sz="4000" b="1" i="0" dirty="0">
                <a:solidFill>
                  <a:srgbClr val="00ADA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电场线</a:t>
            </a:r>
            <a:endParaRPr lang="en-US" altLang="zh-CN" sz="4000" dirty="0"/>
          </a:p>
        </p:txBody>
      </p:sp>
      <p:sp>
        <p:nvSpPr>
          <p:cNvPr id="3" name="C_4#e54f5e033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e66cf711?pid=e54f5e033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6_BD#82371b509?sp=1&amp;pid=0e66cf711&amp;color=0,0,0&amp;vtp=1&amp;bbb=1"/>
          <p:cNvSpPr/>
          <p:nvPr/>
        </p:nvSpPr>
        <p:spPr>
          <a:xfrm>
            <a:off x="612648" y="1181724"/>
            <a:ext cx="10963656" cy="18635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英国物理学家</a:t>
            </a:r>
            <a:r>
              <a:rPr lang="en-US" altLang="zh-CN" sz="28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首先用电场线描述电场。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电场线是画在电场中的一条条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的曲线，曲线上每点的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方向表示该点的电场强度方向。</a:t>
            </a:r>
            <a:endParaRPr lang="en-US" altLang="zh-CN" sz="2800" dirty="0"/>
          </a:p>
        </p:txBody>
      </p:sp>
      <p:sp>
        <p:nvSpPr>
          <p:cNvPr id="5" name="P_6_AN.1_1#82371b509.blank?pid=0e66cf711&amp;color=0,0,0&amp;vpa=1&amp;vtp=1&amp;bbb=1"/>
          <p:cNvSpPr/>
          <p:nvPr/>
        </p:nvSpPr>
        <p:spPr>
          <a:xfrm>
            <a:off x="3023267" y="1151244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法拉第</a:t>
            </a:r>
            <a:endParaRPr lang="en-US" altLang="zh-CN" sz="2800" dirty="0"/>
          </a:p>
        </p:txBody>
      </p:sp>
      <p:sp>
        <p:nvSpPr>
          <p:cNvPr id="6" name="P_6_AN.2_1#82371b509.blank?pid=0e66cf711&amp;color=0,0,0&amp;vpa=2&amp;vtp=1&amp;bbb=1"/>
          <p:cNvSpPr/>
          <p:nvPr/>
        </p:nvSpPr>
        <p:spPr>
          <a:xfrm>
            <a:off x="5512466" y="1798944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有方向</a:t>
            </a:r>
            <a:endParaRPr lang="en-US" altLang="zh-CN" sz="2800" dirty="0"/>
          </a:p>
        </p:txBody>
      </p:sp>
      <p:sp>
        <p:nvSpPr>
          <p:cNvPr id="7" name="P_6_AN.3_1#82371b509.blank?pid=0e66cf711&amp;color=0,0,0&amp;vpa=3&amp;vtp=1&amp;bbb=1"/>
          <p:cNvSpPr/>
          <p:nvPr/>
        </p:nvSpPr>
        <p:spPr>
          <a:xfrm>
            <a:off x="10490867" y="1798944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切线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7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2371b509?sp=1&amp;pid=0e66cf711&amp;color=0,0,0&amp;mp=1&amp;vtp=1&amp;bt=1&amp;bbb=1"/>
          <p:cNvSpPr/>
          <p:nvPr/>
        </p:nvSpPr>
        <p:spPr>
          <a:xfrm>
            <a:off x="612648" y="468000"/>
            <a:ext cx="10963656" cy="37921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</a:t>
            </a:r>
            <a:r>
              <a:rPr lang="en-US" altLang="zh-CN" sz="2800" b="1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.电场线的特点</a:t>
            </a:r>
            <a:endParaRPr lang="en-US" altLang="zh-CN" sz="2800" b="1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（1）电场线从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或无限远出发，终止于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或负电荷。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（2）电场线在电场中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（3）在同一幅图中，可以用电场线的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比较各点的电场强度的大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小。电场强度较大的地方电场线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，电场强度较小的地方电场线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algn="l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P_6_AN.4_1#82371b509.blank?pid=0e66cf711&amp;color=0,0,0&amp;mp=1&amp;vpa=4&amp;vtp=1&amp;bbb=1"/>
          <p:cNvSpPr/>
          <p:nvPr/>
        </p:nvSpPr>
        <p:spPr>
          <a:xfrm>
            <a:off x="2934367" y="1085220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正电荷</a:t>
            </a:r>
            <a:endParaRPr lang="en-US" altLang="zh-CN" sz="2800" dirty="0"/>
          </a:p>
        </p:txBody>
      </p:sp>
      <p:sp>
        <p:nvSpPr>
          <p:cNvPr id="7" name="P_6_AN.5_1#82371b509.blank?pid=0e66cf711&amp;color=0,0,0&amp;mp=1&amp;vpa=5&amp;vtp=1&amp;bbb=1"/>
          <p:cNvSpPr/>
          <p:nvPr/>
        </p:nvSpPr>
        <p:spPr>
          <a:xfrm>
            <a:off x="7912767" y="1085220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无限远</a:t>
            </a:r>
            <a:endParaRPr lang="en-US" altLang="zh-CN" sz="2800" dirty="0"/>
          </a:p>
        </p:txBody>
      </p:sp>
      <p:sp>
        <p:nvSpPr>
          <p:cNvPr id="8" name="P_6_AN.6_1#82371b509.blank?pid=0e66cf711&amp;color=0,0,0&amp;mp=1&amp;vpa=6&amp;vtp=1&amp;bbb=1"/>
          <p:cNvSpPr/>
          <p:nvPr/>
        </p:nvSpPr>
        <p:spPr>
          <a:xfrm>
            <a:off x="4001166" y="1732920"/>
            <a:ext cx="1330325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不相交</a:t>
            </a:r>
            <a:endParaRPr lang="en-US" altLang="zh-CN" sz="2800" dirty="0"/>
          </a:p>
        </p:txBody>
      </p:sp>
      <p:sp>
        <p:nvSpPr>
          <p:cNvPr id="9" name="P_6_AN.7_1#82371b509.blank?pid=0e66cf711&amp;color=0,0,0&amp;mp=1&amp;vpa=7&amp;vtp=1&amp;bbb=1"/>
          <p:cNvSpPr/>
          <p:nvPr/>
        </p:nvSpPr>
        <p:spPr>
          <a:xfrm>
            <a:off x="6490367" y="2380620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疏密</a:t>
            </a:r>
            <a:endParaRPr lang="en-US" altLang="zh-CN" sz="2800" dirty="0"/>
          </a:p>
        </p:txBody>
      </p:sp>
      <p:sp>
        <p:nvSpPr>
          <p:cNvPr id="10" name="P_6_AN.8_1#82371b509.blank?pid=0e66cf711&amp;color=0,0,0&amp;mp=1&amp;vpa=8&amp;vtp=1&amp;bbb=1"/>
          <p:cNvSpPr/>
          <p:nvPr/>
        </p:nvSpPr>
        <p:spPr>
          <a:xfrm>
            <a:off x="5601366" y="3028320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较密</a:t>
            </a:r>
            <a:endParaRPr lang="en-US" altLang="zh-CN" sz="2800" dirty="0"/>
          </a:p>
        </p:txBody>
      </p:sp>
      <p:sp>
        <p:nvSpPr>
          <p:cNvPr id="11" name="P_6_AN.9_1#82371b509.blank?pid=0e66cf711&amp;color=0,0,0&amp;mp=1&amp;vpa=9&amp;vtp=1&amp;bbb=1"/>
          <p:cNvSpPr/>
          <p:nvPr/>
        </p:nvSpPr>
        <p:spPr>
          <a:xfrm>
            <a:off x="622967" y="3655065"/>
            <a:ext cx="973138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较疏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  <p:bldP spid="11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d8cc1177b?pid=0e66cf711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7_BD.10_1#9f6a03284?pid=d8cc1177b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8_BD.11_1#4743c12b1?pid=9f6a03284&amp;color=0,0,0&amp;vtp=1&amp;bbb=1&amp;hb=1"/>
          <p:cNvSpPr/>
          <p:nvPr/>
        </p:nvSpPr>
        <p:spPr>
          <a:xfrm>
            <a:off x="612648" y="1782318"/>
            <a:ext cx="10963656" cy="12013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电场和电场线都看不见、摸不着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，所以它们在实际中都不存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algn="l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    在。(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8_AN.12_1#4743c12b1.bracket?pid=9f6a03284&amp;color=0,0,0&amp;vpa=10&amp;vtp=1"/>
          <p:cNvSpPr/>
          <p:nvPr/>
        </p:nvSpPr>
        <p:spPr>
          <a:xfrm>
            <a:off x="1827562" y="2502408"/>
            <a:ext cx="615950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6" name="QT_8_AS.13_1#4743c12b1?pid=9f6a03284&amp;color=0,0,0&amp;vtp=1&amp;bbb=1"/>
          <p:cNvSpPr/>
          <p:nvPr/>
        </p:nvSpPr>
        <p:spPr>
          <a:xfrm>
            <a:off x="612648" y="3056128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电场是客观存在的，电场线是人为画的，实际上不存在。</a:t>
            </a:r>
            <a:endParaRPr lang="en-US" altLang="zh-CN" sz="2800" dirty="0"/>
          </a:p>
        </p:txBody>
      </p:sp>
      <p:sp>
        <p:nvSpPr>
          <p:cNvPr id="7" name="QT_8_BD.14_1#ea5d82e35?pid=9f6a03284&amp;color=0,0,0&amp;vtp=1&amp;bbb=1"/>
          <p:cNvSpPr/>
          <p:nvPr/>
        </p:nvSpPr>
        <p:spPr>
          <a:xfrm>
            <a:off x="612648" y="3677793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电场线既可以描述电场的强弱，也可以描述电场的方向。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8" name="QT_8_AN.15_1#ea5d82e35.bracket?pid=9f6a03284&amp;color=0,0,0&amp;vpa=11&amp;vtp=1"/>
          <p:cNvSpPr/>
          <p:nvPr/>
        </p:nvSpPr>
        <p:spPr>
          <a:xfrm>
            <a:off x="10884567" y="3664458"/>
            <a:ext cx="454025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16_1#bb64a98da?pid=d8cc1177b&amp;color=0,0,0&amp;vtp=1&amp;bt=1&amp;bbb=1&amp;h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电场线是为了形象研究电场，人为画出的一些线</a:t>
            </a: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，在两条电场线之间</a:t>
            </a:r>
            <a:endParaRPr lang="en-US" altLang="zh-CN" sz="2800" b="0" i="0">
              <a:solidFill>
                <a:srgbClr val="00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的空白区域有电场吗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？</a:t>
            </a:r>
            <a:endParaRPr lang="en-US" altLang="zh-CN" sz="2800" dirty="0"/>
          </a:p>
        </p:txBody>
      </p:sp>
      <p:sp>
        <p:nvSpPr>
          <p:cNvPr id="3" name="QO_7_AN.17_1#bb64a98da?pid=d8cc1177b&amp;color=0,0,0&amp;vtp=1&amp;bbb=1"/>
          <p:cNvSpPr/>
          <p:nvPr/>
        </p:nvSpPr>
        <p:spPr>
          <a:xfrm>
            <a:off x="612648" y="1755018"/>
            <a:ext cx="10963656" cy="55365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有电场。</a:t>
            </a:r>
            <a:endParaRPr lang="en-US" altLang="zh-CN" sz="2800" dirty="0"/>
          </a:p>
        </p:txBody>
      </p:sp>
      <p:sp>
        <p:nvSpPr>
          <p:cNvPr id="4" name="QO_7_BD.18_1#045728e63?pid=d8cc1177b&amp;color=0,0,0&amp;vtp=1&amp;bbb=1"/>
          <p:cNvSpPr/>
          <p:nvPr/>
        </p:nvSpPr>
        <p:spPr>
          <a:xfrm>
            <a:off x="612648" y="2316040"/>
            <a:ext cx="10963656" cy="5678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电场线为什么不相交？</a:t>
            </a:r>
            <a:endParaRPr lang="en-US" altLang="zh-CN" sz="2800" dirty="0"/>
          </a:p>
        </p:txBody>
      </p:sp>
      <p:sp>
        <p:nvSpPr>
          <p:cNvPr id="5" name="QO_7_AN.19_1#045728e63?pid=d8cc1177b&amp;color=0,0,0&amp;vtp=1&amp;bbb=1&amp;hb=1"/>
          <p:cNvSpPr/>
          <p:nvPr/>
        </p:nvSpPr>
        <p:spPr>
          <a:xfrm>
            <a:off x="612648" y="2960248"/>
            <a:ext cx="10963656" cy="121583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这是因为电场中任意一点的电场强度方向是唯一的</a:t>
            </a: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，不可能有</a:t>
            </a:r>
            <a:endParaRPr lang="en-US" altLang="zh-CN" sz="2800" b="0" i="0">
              <a:solidFill>
                <a:srgbClr val="FF000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两个方向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tags/tag1.xml><?xml version="1.0" encoding="utf-8"?>
<p:tagLst xmlns:p="http://schemas.openxmlformats.org/presentationml/2006/main">
  <p:tag name="commondata" val="eyJoZGlkIjoiZTk0YTQzOGFjYmFhZTQ4MmU4ZWIxYThlMDg3MTZiOWE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3128</Words>
  <Application>WPS 演示</Application>
  <PresentationFormat>宽屏</PresentationFormat>
  <Paragraphs>274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3" baseType="lpstr">
      <vt:lpstr>Arial</vt:lpstr>
      <vt:lpstr>宋体</vt:lpstr>
      <vt:lpstr>Wingdings</vt:lpstr>
      <vt:lpstr>Times New Roman</vt:lpstr>
      <vt:lpstr>微软雅黑</vt:lpstr>
      <vt:lpstr>Times New Roman</vt:lpstr>
      <vt:lpstr>宋体</vt:lpstr>
      <vt:lpstr>楷体</vt:lpstr>
      <vt:lpstr>Calibri</vt:lpstr>
      <vt:lpstr>等线</vt:lpstr>
      <vt:lpstr>Cambria Math</vt:lpstr>
      <vt:lpstr>Arial Unicode MS</vt:lpstr>
      <vt:lpstr>华文细黑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3</cp:revision>
  <dcterms:created xsi:type="dcterms:W3CDTF">2024-05-07T10:32:00Z</dcterms:created>
  <dcterms:modified xsi:type="dcterms:W3CDTF">2024-06-19T09:02:51Z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09C90B1EFE5644509B5EE7C5C14E045D_12</vt:lpwstr>
  </property>
  <property fmtid="{D5CDD505-2E9C-101B-9397-08002B2CF9AE}" pid="3" name="KSOProductBuildVer">
    <vt:lpwstr>2052-12.1.0.16929</vt:lpwstr>
  </property>
</Properties>
</file>